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4" r:id="rId2"/>
    <p:sldId id="263" r:id="rId3"/>
    <p:sldId id="265" r:id="rId4"/>
    <p:sldId id="266" r:id="rId5"/>
    <p:sldId id="267" r:id="rId6"/>
    <p:sldId id="268" r:id="rId7"/>
    <p:sldId id="276" r:id="rId8"/>
    <p:sldId id="269" r:id="rId9"/>
    <p:sldId id="275" r:id="rId10"/>
    <p:sldId id="277" r:id="rId11"/>
    <p:sldId id="278" r:id="rId12"/>
    <p:sldId id="256" r:id="rId13"/>
    <p:sldId id="257" r:id="rId14"/>
    <p:sldId id="258" r:id="rId15"/>
    <p:sldId id="259" r:id="rId16"/>
    <p:sldId id="260" r:id="rId17"/>
    <p:sldId id="261" r:id="rId18"/>
    <p:sldId id="270" r:id="rId19"/>
    <p:sldId id="271" r:id="rId20"/>
    <p:sldId id="272" r:id="rId21"/>
    <p:sldId id="274"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B7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7AD022-E5D7-4F41-958B-65F1C75F24C6}" type="datetimeFigureOut">
              <a:rPr lang="fr-FR" smtClean="0"/>
              <a:pPr/>
              <a:t>14/05/2014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3F5EF0-E3B6-4AEC-BE9D-A7D93C0029B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CAD0BE2-1EAE-45E1-8B34-0AA6266DD8D2}"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22395420-7385-4ADA-A16F-1FF80B622A4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395420-7385-4ADA-A16F-1FF80B622A4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395420-7385-4ADA-A16F-1FF80B622A4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22395420-7385-4ADA-A16F-1FF80B622A4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22395420-7385-4ADA-A16F-1FF80B622A49}"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22395420-7385-4ADA-A16F-1FF80B622A4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22395420-7385-4ADA-A16F-1FF80B622A49}"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395420-7385-4ADA-A16F-1FF80B622A4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395420-7385-4ADA-A16F-1FF80B622A4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395420-7385-4ADA-A16F-1FF80B622A4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C761FEB1-7054-4F5F-8B28-B863A1C2860F}" type="datetimeFigureOut">
              <a:rPr lang="fr-FR" smtClean="0"/>
              <a:pPr/>
              <a:t>14/05/2014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22395420-7385-4ADA-A16F-1FF80B622A49}"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761FEB1-7054-4F5F-8B28-B863A1C2860F}" type="datetimeFigureOut">
              <a:rPr lang="fr-FR" smtClean="0"/>
              <a:pPr/>
              <a:t>14/05/2014</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2395420-7385-4ADA-A16F-1FF80B622A49}"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420888"/>
            <a:ext cx="7772400" cy="1470025"/>
          </a:xfrm>
        </p:spPr>
        <p:txBody>
          <a:bodyPr/>
          <a:lstStyle/>
          <a:p>
            <a:pPr algn="ctr"/>
            <a:r>
              <a:rPr lang="fr-FR" b="1" dirty="0" smtClean="0"/>
              <a:t>Nouvelles exigences et besoins des utilisateurs</a:t>
            </a:r>
            <a:endParaRPr lang="fr-FR" dirty="0"/>
          </a:p>
        </p:txBody>
      </p:sp>
      <p:sp>
        <p:nvSpPr>
          <p:cNvPr id="3" name="ZoneTexte 2"/>
          <p:cNvSpPr txBox="1"/>
          <p:nvPr/>
        </p:nvSpPr>
        <p:spPr>
          <a:xfrm>
            <a:off x="251520" y="406405"/>
            <a:ext cx="8424936" cy="1384995"/>
          </a:xfrm>
          <a:prstGeom prst="rect">
            <a:avLst/>
          </a:prstGeom>
          <a:noFill/>
        </p:spPr>
        <p:txBody>
          <a:bodyPr wrap="square" rtlCol="0">
            <a:spAutoFit/>
          </a:bodyPr>
          <a:lstStyle/>
          <a:p>
            <a:pPr algn="ctr"/>
            <a:r>
              <a:rPr lang="fr-FR" sz="2800" b="1" dirty="0" smtClean="0">
                <a:solidFill>
                  <a:srgbClr val="0070C0"/>
                </a:solidFill>
              </a:rPr>
              <a:t>ATELIER REGIONAL DES NATIONS UNIES SUR LA DIFFUSION ET LA COMMUNICATION DES DONNEES </a:t>
            </a:r>
            <a:br>
              <a:rPr lang="fr-FR" sz="2800" b="1" dirty="0" smtClean="0">
                <a:solidFill>
                  <a:srgbClr val="0070C0"/>
                </a:solidFill>
              </a:rPr>
            </a:br>
            <a:r>
              <a:rPr lang="fr-FR" sz="2800" b="1" dirty="0" smtClean="0">
                <a:solidFill>
                  <a:srgbClr val="0070C0"/>
                </a:solidFill>
              </a:rPr>
              <a:t>(du 13 au 15 mai 2014)</a:t>
            </a:r>
            <a:endParaRPr lang="fr-FR" sz="2800" b="1" dirty="0">
              <a:solidFill>
                <a:srgbClr val="0070C0"/>
              </a:solidFill>
            </a:endParaRPr>
          </a:p>
        </p:txBody>
      </p:sp>
      <p:pic>
        <p:nvPicPr>
          <p:cNvPr id="1026" name="Picture 2"/>
          <p:cNvPicPr>
            <a:picLocks noChangeAspect="1" noChangeArrowheads="1"/>
          </p:cNvPicPr>
          <p:nvPr/>
        </p:nvPicPr>
        <p:blipFill>
          <a:blip r:embed="rId3" cstate="print"/>
          <a:srcRect/>
          <a:stretch>
            <a:fillRect/>
          </a:stretch>
        </p:blipFill>
        <p:spPr bwMode="auto">
          <a:xfrm>
            <a:off x="7380312" y="5362575"/>
            <a:ext cx="1609725" cy="1495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188640"/>
            <a:ext cx="8686800" cy="1109808"/>
          </a:xfrm>
        </p:spPr>
        <p:txBody>
          <a:bodyPr>
            <a:noAutofit/>
          </a:bodyPr>
          <a:lstStyle/>
          <a:p>
            <a:pPr algn="ctr"/>
            <a:r>
              <a:rPr lang="fr-FR" sz="2400" b="1" dirty="0" smtClean="0">
                <a:solidFill>
                  <a:srgbClr val="0070C0"/>
                </a:solidFill>
              </a:rPr>
              <a:t>2. Statistiques </a:t>
            </a:r>
            <a:r>
              <a:rPr lang="fr-FR" sz="2400" b="1" dirty="0" smtClean="0">
                <a:solidFill>
                  <a:srgbClr val="0070C0"/>
                </a:solidFill>
              </a:rPr>
              <a:t>et audience de </a:t>
            </a:r>
            <a:r>
              <a:rPr lang="fr-FR" sz="2400" b="1" dirty="0" smtClean="0">
                <a:solidFill>
                  <a:srgbClr val="0070C0"/>
                </a:solidFill>
              </a:rPr>
              <a:t>sites </a:t>
            </a:r>
            <a:r>
              <a:rPr lang="fr-FR" sz="2400" b="1" dirty="0" err="1" smtClean="0">
                <a:solidFill>
                  <a:srgbClr val="0070C0"/>
                </a:solidFill>
              </a:rPr>
              <a:t>Piwik</a:t>
            </a:r>
            <a:r>
              <a:rPr lang="fr-FR" sz="2400" b="1" dirty="0" smtClean="0">
                <a:solidFill>
                  <a:srgbClr val="0070C0"/>
                </a:solidFill>
              </a:rPr>
              <a:t> </a:t>
            </a:r>
            <a:br>
              <a:rPr lang="fr-FR" sz="2400" b="1" dirty="0" smtClean="0">
                <a:solidFill>
                  <a:srgbClr val="0070C0"/>
                </a:solidFill>
              </a:rPr>
            </a:br>
            <a:r>
              <a:rPr lang="fr-FR" sz="2400" b="1" dirty="0" smtClean="0">
                <a:solidFill>
                  <a:srgbClr val="0070C0"/>
                </a:solidFill>
              </a:rPr>
              <a:t>(</a:t>
            </a:r>
            <a:r>
              <a:rPr lang="fr-FR" sz="2400" b="1" dirty="0" smtClean="0">
                <a:solidFill>
                  <a:srgbClr val="0070C0"/>
                </a:solidFill>
              </a:rPr>
              <a:t>ex </a:t>
            </a:r>
            <a:r>
              <a:rPr lang="fr-FR" sz="2400" b="1" dirty="0" err="1" smtClean="0">
                <a:solidFill>
                  <a:srgbClr val="0070C0"/>
                </a:solidFill>
              </a:rPr>
              <a:t>PhpMyVisites</a:t>
            </a:r>
            <a:r>
              <a:rPr lang="fr-FR" sz="2400" b="1" dirty="0" smtClean="0">
                <a:solidFill>
                  <a:srgbClr val="0070C0"/>
                </a:solidFill>
              </a:rPr>
              <a:t>)</a:t>
            </a:r>
            <a:r>
              <a:rPr lang="fr-FR" sz="2400" b="1" dirty="0" smtClean="0"/>
              <a:t/>
            </a:r>
            <a:br>
              <a:rPr lang="fr-FR" sz="2400" b="1" dirty="0" smtClean="0"/>
            </a:br>
            <a:endParaRPr lang="fr-FR" sz="2400" dirty="0"/>
          </a:p>
        </p:txBody>
      </p:sp>
      <p:sp>
        <p:nvSpPr>
          <p:cNvPr id="3" name="ZoneTexte 2"/>
          <p:cNvSpPr txBox="1"/>
          <p:nvPr/>
        </p:nvSpPr>
        <p:spPr>
          <a:xfrm>
            <a:off x="467544" y="1196752"/>
            <a:ext cx="8280920" cy="5632311"/>
          </a:xfrm>
          <a:prstGeom prst="rect">
            <a:avLst/>
          </a:prstGeom>
          <a:noFill/>
        </p:spPr>
        <p:txBody>
          <a:bodyPr wrap="square" rtlCol="0">
            <a:spAutoFit/>
          </a:bodyPr>
          <a:lstStyle/>
          <a:p>
            <a:r>
              <a:rPr lang="fr-FR" sz="2400" b="1" dirty="0" err="1" smtClean="0"/>
              <a:t>Piwik</a:t>
            </a:r>
            <a:r>
              <a:rPr lang="fr-FR" sz="2400" dirty="0" smtClean="0"/>
              <a:t> </a:t>
            </a:r>
            <a:r>
              <a:rPr lang="fr-FR" sz="2400" dirty="0" smtClean="0"/>
              <a:t>est une puissante application en français sous licence GPL et donc gratuite de statistiques et de mesure d'audience de sites internet, primé aux 3ème Trophées du libre (2006). </a:t>
            </a:r>
            <a:br>
              <a:rPr lang="fr-FR" sz="2400" dirty="0" smtClean="0"/>
            </a:br>
            <a:r>
              <a:rPr lang="fr-FR" sz="2400" dirty="0" smtClean="0"/>
              <a:t>Pourquoi télécharger </a:t>
            </a:r>
            <a:r>
              <a:rPr lang="fr-FR" sz="2400" dirty="0" err="1" smtClean="0"/>
              <a:t>Piwik</a:t>
            </a:r>
            <a:r>
              <a:rPr lang="fr-FR" sz="2400" dirty="0" smtClean="0"/>
              <a:t>? Il donne un très grand nombre d'informations, l'interface de </a:t>
            </a:r>
            <a:r>
              <a:rPr lang="fr-FR" sz="2400" dirty="0" err="1" smtClean="0"/>
              <a:t>Piwik</a:t>
            </a:r>
            <a:r>
              <a:rPr lang="fr-FR" sz="2400" dirty="0" smtClean="0"/>
              <a:t> est simple et pratique, l'installation entièrement automatisée et les possibilités de configuration sont importantes et automatisées pour beaucoup. Il permet également de gérer plusieurs sites internet. </a:t>
            </a:r>
            <a:br>
              <a:rPr lang="fr-FR" sz="2400" dirty="0" smtClean="0"/>
            </a:br>
            <a:r>
              <a:rPr lang="fr-FR" sz="2400" dirty="0" smtClean="0"/>
              <a:t>Les statistiques fournies par </a:t>
            </a:r>
            <a:r>
              <a:rPr lang="fr-FR" sz="2400" dirty="0" err="1" smtClean="0"/>
              <a:t>Piwik</a:t>
            </a:r>
            <a:r>
              <a:rPr lang="fr-FR" sz="2400" dirty="0" smtClean="0"/>
              <a:t> permettent d'améliorer un site, en apprenant par exemple quelle est la page la plus visitée ou au contraire la moins intéressante ou encore le temps que passent les visiteurs sur le site ou combien de pages ils ont pu voir. </a:t>
            </a:r>
          </a:p>
          <a:p>
            <a:endParaRPr lang="fr-F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solidFill>
                  <a:srgbClr val="0070C0"/>
                </a:solidFill>
              </a:rPr>
              <a:t>2. Statistiques </a:t>
            </a:r>
            <a:r>
              <a:rPr lang="fr-FR" sz="2400" b="1" dirty="0" smtClean="0">
                <a:solidFill>
                  <a:srgbClr val="0070C0"/>
                </a:solidFill>
              </a:rPr>
              <a:t>et audience de </a:t>
            </a:r>
            <a:r>
              <a:rPr lang="fr-FR" sz="2400" b="1" dirty="0" smtClean="0">
                <a:solidFill>
                  <a:srgbClr val="0070C0"/>
                </a:solidFill>
              </a:rPr>
              <a:t>sites </a:t>
            </a:r>
            <a:r>
              <a:rPr lang="fr-FR" sz="2400" b="1" dirty="0" err="1" smtClean="0">
                <a:solidFill>
                  <a:srgbClr val="0070C0"/>
                </a:solidFill>
              </a:rPr>
              <a:t>Piwik</a:t>
            </a:r>
            <a:r>
              <a:rPr lang="fr-FR" sz="2400" b="1" dirty="0" smtClean="0">
                <a:solidFill>
                  <a:srgbClr val="0070C0"/>
                </a:solidFill>
              </a:rPr>
              <a:t> </a:t>
            </a:r>
            <a:r>
              <a:rPr lang="fr-FR" sz="2400" b="1" dirty="0" smtClean="0">
                <a:solidFill>
                  <a:srgbClr val="0070C0"/>
                </a:solidFill>
              </a:rPr>
              <a:t>(Suite)</a:t>
            </a:r>
          </a:p>
        </p:txBody>
      </p:sp>
      <p:sp>
        <p:nvSpPr>
          <p:cNvPr id="3" name="ZoneTexte 2"/>
          <p:cNvSpPr txBox="1"/>
          <p:nvPr/>
        </p:nvSpPr>
        <p:spPr>
          <a:xfrm>
            <a:off x="395536" y="1556792"/>
            <a:ext cx="8496944" cy="4524315"/>
          </a:xfrm>
          <a:prstGeom prst="rect">
            <a:avLst/>
          </a:prstGeom>
          <a:noFill/>
        </p:spPr>
        <p:txBody>
          <a:bodyPr wrap="square" rtlCol="0">
            <a:spAutoFit/>
          </a:bodyPr>
          <a:lstStyle/>
          <a:p>
            <a:r>
              <a:rPr lang="fr-FR" sz="2400" dirty="0" smtClean="0"/>
              <a:t>Le logiciel libre de statistiques et d'audience de sites </a:t>
            </a:r>
            <a:r>
              <a:rPr lang="fr-FR" sz="2400" dirty="0" err="1" smtClean="0"/>
              <a:t>Piwik</a:t>
            </a:r>
            <a:r>
              <a:rPr lang="fr-FR" sz="2400" dirty="0" smtClean="0"/>
              <a:t> donne : </a:t>
            </a:r>
            <a:br>
              <a:rPr lang="fr-FR" sz="2400" dirty="0" smtClean="0"/>
            </a:br>
            <a:r>
              <a:rPr lang="fr-FR" sz="2400" dirty="0" smtClean="0"/>
              <a:t>       des informations sur les visites, jour, semaine, mois. </a:t>
            </a:r>
            <a:br>
              <a:rPr lang="fr-FR" sz="2400" dirty="0" smtClean="0"/>
            </a:br>
            <a:r>
              <a:rPr lang="fr-FR" sz="2400" dirty="0" smtClean="0"/>
              <a:t>       les pages vues. </a:t>
            </a:r>
            <a:br>
              <a:rPr lang="fr-FR" sz="2400" dirty="0" smtClean="0"/>
            </a:br>
            <a:r>
              <a:rPr lang="fr-FR" sz="2400" dirty="0" smtClean="0"/>
              <a:t>       des visites par nombre de page vues. </a:t>
            </a:r>
            <a:br>
              <a:rPr lang="fr-FR" sz="2400" dirty="0" smtClean="0"/>
            </a:br>
            <a:r>
              <a:rPr lang="fr-FR" sz="2400" dirty="0" smtClean="0"/>
              <a:t>       le suivi des visiteurs, pages d'entrées, pages de sorties. </a:t>
            </a:r>
            <a:br>
              <a:rPr lang="fr-FR" sz="2400" dirty="0" smtClean="0"/>
            </a:br>
            <a:r>
              <a:rPr lang="fr-FR" sz="2400" dirty="0" smtClean="0"/>
              <a:t>       la provenance des visiteurs, par continent et pays. </a:t>
            </a:r>
            <a:br>
              <a:rPr lang="fr-FR" sz="2400" dirty="0" smtClean="0"/>
            </a:br>
            <a:r>
              <a:rPr lang="fr-FR" sz="2400" dirty="0" smtClean="0"/>
              <a:t>       la configuration des visiteurs, systèmes d'exploitation, navigateurs, résolutions d'écran, plugins. </a:t>
            </a:r>
            <a:br>
              <a:rPr lang="fr-FR" sz="2400" dirty="0" smtClean="0"/>
            </a:br>
            <a:r>
              <a:rPr lang="fr-FR" sz="2400" dirty="0" smtClean="0"/>
              <a:t>       les affluents, moteurs de recherche, sites internet, entrées directes. </a:t>
            </a:r>
          </a:p>
          <a:p>
            <a:endParaRPr lang="fr-F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pPr algn="ctr"/>
            <a:r>
              <a:rPr lang="fr-FR" sz="2400" b="1" dirty="0" smtClean="0">
                <a:solidFill>
                  <a:srgbClr val="0070C0"/>
                </a:solidFill>
              </a:rPr>
              <a:t>3. </a:t>
            </a:r>
            <a:r>
              <a:rPr lang="fr-FR" sz="2400" b="1" dirty="0" smtClean="0">
                <a:solidFill>
                  <a:srgbClr val="0070C0"/>
                </a:solidFill>
              </a:rPr>
              <a:t>TABLEAU DE BORD SITE WEB DE L’INSAE DU 5 AU 11 MAI 2014</a:t>
            </a:r>
            <a:endParaRPr lang="fr-FR" sz="2400" b="1" dirty="0">
              <a:solidFill>
                <a:srgbClr val="0070C0"/>
              </a:solidFill>
            </a:endParaRPr>
          </a:p>
        </p:txBody>
      </p:sp>
      <p:pic>
        <p:nvPicPr>
          <p:cNvPr id="6" name="Espace réservé du contenu 5" descr="Tableau de bord de tout le site.jpg"/>
          <p:cNvPicPr>
            <a:picLocks noGrp="1" noChangeAspect="1"/>
          </p:cNvPicPr>
          <p:nvPr>
            <p:ph idx="1"/>
          </p:nvPr>
        </p:nvPicPr>
        <p:blipFill>
          <a:blip r:embed="rId2" cstate="print"/>
          <a:stretch>
            <a:fillRect/>
          </a:stretch>
        </p:blipFill>
        <p:spPr>
          <a:xfrm>
            <a:off x="179512" y="2060849"/>
            <a:ext cx="8964488" cy="172819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solidFill>
                  <a:srgbClr val="0070C0"/>
                </a:solidFill>
              </a:rPr>
              <a:t>4. </a:t>
            </a:r>
            <a:r>
              <a:rPr lang="fr-FR" sz="2400" b="1" dirty="0" smtClean="0">
                <a:solidFill>
                  <a:srgbClr val="0070C0"/>
                </a:solidFill>
              </a:rPr>
              <a:t>QUE VIENNENT FAIRE LES UTILISATEURS</a:t>
            </a:r>
            <a:endParaRPr lang="fr-FR" sz="2400" b="1" dirty="0">
              <a:solidFill>
                <a:srgbClr val="0070C0"/>
              </a:solidFill>
            </a:endParaRPr>
          </a:p>
        </p:txBody>
      </p:sp>
      <p:pic>
        <p:nvPicPr>
          <p:cNvPr id="4" name="Espace réservé du contenu 3" descr="Rapport global de la visite du 5 au 11 mai 2014.jpg"/>
          <p:cNvPicPr>
            <a:picLocks noGrp="1" noChangeAspect="1"/>
          </p:cNvPicPr>
          <p:nvPr>
            <p:ph idx="1"/>
          </p:nvPr>
        </p:nvPicPr>
        <p:blipFill>
          <a:blip r:embed="rId2" cstate="print"/>
          <a:stretch>
            <a:fillRect/>
          </a:stretch>
        </p:blipFill>
        <p:spPr>
          <a:xfrm>
            <a:off x="1421599" y="1554163"/>
            <a:ext cx="6453202" cy="4525962"/>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400" b="1" dirty="0" smtClean="0">
                <a:solidFill>
                  <a:srgbClr val="0070C0"/>
                </a:solidFill>
              </a:rPr>
              <a:t>5. </a:t>
            </a:r>
            <a:r>
              <a:rPr lang="fr-FR" sz="2400" b="1" dirty="0" smtClean="0">
                <a:solidFill>
                  <a:srgbClr val="0070C0"/>
                </a:solidFill>
              </a:rPr>
              <a:t>QUE FONT LES UTILISATEURS CHAQUE JOUR (CAS DU rapport du 5 AU 11 MAI 2014)</a:t>
            </a:r>
            <a:endParaRPr lang="fr-FR" sz="2400" b="1" dirty="0">
              <a:solidFill>
                <a:srgbClr val="0070C0"/>
              </a:solidFill>
            </a:endParaRPr>
          </a:p>
        </p:txBody>
      </p:sp>
      <p:pic>
        <p:nvPicPr>
          <p:cNvPr id="4" name="Espace réservé du contenu 3" descr="Rapport visites par jour de la semaine du 5 au 11 mai 2014.jpg"/>
          <p:cNvPicPr>
            <a:picLocks noGrp="1" noChangeAspect="1"/>
          </p:cNvPicPr>
          <p:nvPr>
            <p:ph idx="1"/>
          </p:nvPr>
        </p:nvPicPr>
        <p:blipFill>
          <a:blip r:embed="rId2" cstate="print"/>
          <a:stretch>
            <a:fillRect/>
          </a:stretch>
        </p:blipFill>
        <p:spPr>
          <a:xfrm>
            <a:off x="457200" y="1628800"/>
            <a:ext cx="8507288" cy="396044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solidFill>
                  <a:srgbClr val="0070C0"/>
                </a:solidFill>
              </a:rPr>
              <a:t>6. </a:t>
            </a:r>
            <a:r>
              <a:rPr lang="fr-FR" sz="2400" b="1" dirty="0" smtClean="0">
                <a:solidFill>
                  <a:srgbClr val="0070C0"/>
                </a:solidFill>
              </a:rPr>
              <a:t>PROVENANCE DES UTILISATEURS</a:t>
            </a:r>
            <a:endParaRPr lang="fr-FR" sz="2400" b="1" dirty="0">
              <a:solidFill>
                <a:srgbClr val="0070C0"/>
              </a:solidFill>
            </a:endParaRPr>
          </a:p>
        </p:txBody>
      </p:sp>
      <p:pic>
        <p:nvPicPr>
          <p:cNvPr id="5" name="Espace réservé du contenu 4" descr="Rapport par continent du 5 au 11 mai 2014.jpg"/>
          <p:cNvPicPr>
            <a:picLocks noGrp="1" noChangeAspect="1"/>
          </p:cNvPicPr>
          <p:nvPr>
            <p:ph idx="1"/>
          </p:nvPr>
        </p:nvPicPr>
        <p:blipFill>
          <a:blip r:embed="rId2" cstate="print"/>
          <a:stretch>
            <a:fillRect/>
          </a:stretch>
        </p:blipFill>
        <p:spPr>
          <a:xfrm>
            <a:off x="457199" y="1484784"/>
            <a:ext cx="8430129" cy="4752528"/>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solidFill>
                  <a:srgbClr val="0070C0"/>
                </a:solidFill>
              </a:rPr>
              <a:t>7. </a:t>
            </a:r>
            <a:r>
              <a:rPr lang="fr-FR" sz="2400" b="1" dirty="0" smtClean="0">
                <a:solidFill>
                  <a:srgbClr val="0070C0"/>
                </a:solidFill>
              </a:rPr>
              <a:t>PROVENANCE PAR PAYS DES UTILISATEURS</a:t>
            </a:r>
            <a:endParaRPr lang="fr-FR" sz="2400" b="1" dirty="0">
              <a:solidFill>
                <a:srgbClr val="0070C0"/>
              </a:solidFill>
            </a:endParaRPr>
          </a:p>
        </p:txBody>
      </p:sp>
      <p:pic>
        <p:nvPicPr>
          <p:cNvPr id="6" name="Espace réservé du contenu 5" descr="Rapport des pays des utilisateurs du 5 au 11 mai 2014.jpg"/>
          <p:cNvPicPr>
            <a:picLocks noGrp="1" noChangeAspect="1"/>
          </p:cNvPicPr>
          <p:nvPr>
            <p:ph idx="1"/>
          </p:nvPr>
        </p:nvPicPr>
        <p:blipFill>
          <a:blip r:embed="rId2" cstate="print"/>
          <a:stretch>
            <a:fillRect/>
          </a:stretch>
        </p:blipFill>
        <p:spPr>
          <a:xfrm>
            <a:off x="304800" y="1774686"/>
            <a:ext cx="8686800" cy="408491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400" b="1" dirty="0" smtClean="0">
                <a:solidFill>
                  <a:srgbClr val="0070C0"/>
                </a:solidFill>
              </a:rPr>
              <a:t>8. </a:t>
            </a:r>
            <a:r>
              <a:rPr lang="fr-FR" sz="2400" b="1" dirty="0" smtClean="0">
                <a:solidFill>
                  <a:srgbClr val="0070C0"/>
                </a:solidFill>
              </a:rPr>
              <a:t>QU’EST-CE QUI INTERESSE LES UTILISATEURS</a:t>
            </a:r>
            <a:endParaRPr lang="fr-FR" sz="2400" b="1" dirty="0">
              <a:solidFill>
                <a:srgbClr val="0070C0"/>
              </a:solidFill>
            </a:endParaRPr>
          </a:p>
        </p:txBody>
      </p:sp>
      <p:pic>
        <p:nvPicPr>
          <p:cNvPr id="4" name="Espace réservé du contenu 3" descr="Rapport des thématiques consultées.jpg"/>
          <p:cNvPicPr>
            <a:picLocks noGrp="1" noChangeAspect="1"/>
          </p:cNvPicPr>
          <p:nvPr>
            <p:ph idx="1"/>
          </p:nvPr>
        </p:nvPicPr>
        <p:blipFill>
          <a:blip r:embed="rId2" cstate="print"/>
          <a:stretch>
            <a:fillRect/>
          </a:stretch>
        </p:blipFill>
        <p:spPr>
          <a:xfrm>
            <a:off x="1057048" y="1554163"/>
            <a:ext cx="7182304" cy="4525962"/>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188640"/>
            <a:ext cx="8686800" cy="1109808"/>
          </a:xfrm>
        </p:spPr>
        <p:txBody>
          <a:bodyPr>
            <a:noAutofit/>
          </a:bodyPr>
          <a:lstStyle/>
          <a:p>
            <a:pPr algn="ctr"/>
            <a:r>
              <a:rPr lang="fr-FR" sz="2400" b="1" dirty="0" smtClean="0">
                <a:solidFill>
                  <a:srgbClr val="0070C0"/>
                </a:solidFill>
              </a:rPr>
              <a:t>9. </a:t>
            </a:r>
            <a:r>
              <a:rPr lang="fr-FR" sz="2400" b="1" dirty="0" smtClean="0">
                <a:solidFill>
                  <a:srgbClr val="0070C0"/>
                </a:solidFill>
              </a:rPr>
              <a:t>Politique de prise en compte des besoins des utilisateurs de statistiques instantanées </a:t>
            </a:r>
            <a:r>
              <a:rPr lang="fr-FR" sz="2400" dirty="0" smtClean="0"/>
              <a:t/>
            </a:r>
            <a:br>
              <a:rPr lang="fr-FR" sz="2400" dirty="0" smtClean="0"/>
            </a:br>
            <a:endParaRPr lang="fr-FR" sz="2400" dirty="0"/>
          </a:p>
        </p:txBody>
      </p:sp>
      <p:sp>
        <p:nvSpPr>
          <p:cNvPr id="3" name="ZoneTexte 2"/>
          <p:cNvSpPr txBox="1"/>
          <p:nvPr/>
        </p:nvSpPr>
        <p:spPr>
          <a:xfrm>
            <a:off x="467544" y="1778514"/>
            <a:ext cx="8352928" cy="4467057"/>
          </a:xfrm>
          <a:prstGeom prst="rect">
            <a:avLst/>
          </a:prstGeom>
          <a:noFill/>
        </p:spPr>
        <p:txBody>
          <a:bodyPr wrap="square" rtlCol="0">
            <a:spAutoFit/>
          </a:bodyPr>
          <a:lstStyle/>
          <a:p>
            <a:pPr>
              <a:lnSpc>
                <a:spcPct val="150000"/>
              </a:lnSpc>
            </a:pPr>
            <a:r>
              <a:rPr lang="fr-FR" sz="2400" dirty="0"/>
              <a:t>Ce site est régulièrement mise à jour de façon à ce que tous les Lundi matin, le Directeur Général prend le rapport de la semaine écoulé pour animer son Comité de Direction qu’il tient tous les Lundi</a:t>
            </a:r>
            <a:r>
              <a:rPr lang="fr-FR" sz="2400" dirty="0" smtClean="0"/>
              <a:t>.</a:t>
            </a:r>
          </a:p>
          <a:p>
            <a:pPr>
              <a:lnSpc>
                <a:spcPct val="150000"/>
              </a:lnSpc>
            </a:pPr>
            <a:r>
              <a:rPr lang="fr-FR" sz="2400" dirty="0" smtClean="0"/>
              <a:t>Une équipe chargé par le Chef du Service de la Coordination Statistique est chargé de recevoir tous les besoins des utilisateurs et adresses en retour les réponses.</a:t>
            </a:r>
          </a:p>
          <a:p>
            <a:pPr>
              <a:lnSpc>
                <a:spcPct val="150000"/>
              </a:lnSpc>
            </a:pPr>
            <a:endParaRPr lang="fr-F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457200"/>
            <a:ext cx="8686800" cy="1387624"/>
          </a:xfrm>
        </p:spPr>
        <p:txBody>
          <a:bodyPr>
            <a:noAutofit/>
          </a:bodyPr>
          <a:lstStyle/>
          <a:p>
            <a:pPr algn="ctr"/>
            <a:r>
              <a:rPr lang="fr-FR" sz="2400" b="1" dirty="0" smtClean="0">
                <a:solidFill>
                  <a:srgbClr val="0070C0"/>
                </a:solidFill>
              </a:rPr>
              <a:t>10. </a:t>
            </a:r>
            <a:r>
              <a:rPr lang="fr-FR" sz="2400" b="1" dirty="0" smtClean="0">
                <a:solidFill>
                  <a:srgbClr val="0070C0"/>
                </a:solidFill>
              </a:rPr>
              <a:t>Politique de prise en compte des besoins des utilisateurs de statistiques instantanées (suite)</a:t>
            </a:r>
            <a:endParaRPr lang="fr-FR" sz="2400" b="1" dirty="0">
              <a:solidFill>
                <a:srgbClr val="0070C0"/>
              </a:solidFill>
            </a:endParaRPr>
          </a:p>
        </p:txBody>
      </p:sp>
      <p:sp>
        <p:nvSpPr>
          <p:cNvPr id="3" name="ZoneTexte 2"/>
          <p:cNvSpPr txBox="1"/>
          <p:nvPr/>
        </p:nvSpPr>
        <p:spPr>
          <a:xfrm>
            <a:off x="467544" y="1757129"/>
            <a:ext cx="8136904" cy="5632311"/>
          </a:xfrm>
          <a:prstGeom prst="rect">
            <a:avLst/>
          </a:prstGeom>
          <a:noFill/>
        </p:spPr>
        <p:txBody>
          <a:bodyPr wrap="square" rtlCol="0">
            <a:spAutoFit/>
          </a:bodyPr>
          <a:lstStyle/>
          <a:p>
            <a:pPr>
              <a:lnSpc>
                <a:spcPct val="150000"/>
              </a:lnSpc>
            </a:pPr>
            <a:r>
              <a:rPr lang="fr-FR" sz="2400" dirty="0"/>
              <a:t>Un formulaire est disponible sur la rubrique Contact pour pouvoir adresser les préoccupation.</a:t>
            </a:r>
          </a:p>
          <a:p>
            <a:pPr>
              <a:lnSpc>
                <a:spcPct val="150000"/>
              </a:lnSpc>
            </a:pPr>
            <a:r>
              <a:rPr lang="fr-FR" sz="2400" dirty="0"/>
              <a:t>Afin de permettre la réception des données par téléphone, nous avions revu entièrement les images dans leur format</a:t>
            </a:r>
            <a:r>
              <a:rPr lang="fr-FR" sz="2400" dirty="0" smtClean="0"/>
              <a:t>.</a:t>
            </a:r>
          </a:p>
          <a:p>
            <a:pPr>
              <a:lnSpc>
                <a:spcPct val="150000"/>
              </a:lnSpc>
            </a:pPr>
            <a:r>
              <a:rPr lang="fr-FR" sz="2400" dirty="0" smtClean="0"/>
              <a:t>Ce site est régulièrement mise à jour de façon à ce que tous les Lundi matin, le Directeur Général prend le rapport de la semaine écoulé pour animer son Comité de Direction qu’il tient tous les Lundi.</a:t>
            </a:r>
          </a:p>
          <a:p>
            <a:pPr>
              <a:lnSpc>
                <a:spcPct val="150000"/>
              </a:lnSpc>
            </a:pPr>
            <a:endParaRPr lang="fr-FR" sz="2400" dirty="0"/>
          </a:p>
          <a:p>
            <a:pPr>
              <a:lnSpc>
                <a:spcPct val="150000"/>
              </a:lnSpc>
            </a:pPr>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332657"/>
            <a:ext cx="7772400" cy="792088"/>
          </a:xfrm>
        </p:spPr>
        <p:txBody>
          <a:bodyPr>
            <a:normAutofit/>
          </a:bodyPr>
          <a:lstStyle/>
          <a:p>
            <a:pPr algn="ctr"/>
            <a:r>
              <a:rPr lang="fr-FR" sz="2400" b="1" dirty="0" smtClean="0">
                <a:solidFill>
                  <a:srgbClr val="0070C0"/>
                </a:solidFill>
              </a:rPr>
              <a:t>Progression</a:t>
            </a:r>
            <a:endParaRPr lang="fr-FR" sz="2400" dirty="0">
              <a:solidFill>
                <a:srgbClr val="0070C0"/>
              </a:solidFill>
            </a:endParaRPr>
          </a:p>
        </p:txBody>
      </p:sp>
      <p:sp>
        <p:nvSpPr>
          <p:cNvPr id="3" name="Sous-titre 2"/>
          <p:cNvSpPr>
            <a:spLocks noGrp="1"/>
          </p:cNvSpPr>
          <p:nvPr>
            <p:ph type="subTitle" idx="1"/>
          </p:nvPr>
        </p:nvSpPr>
        <p:spPr>
          <a:xfrm>
            <a:off x="539552" y="1052736"/>
            <a:ext cx="8136904" cy="4968552"/>
          </a:xfrm>
        </p:spPr>
        <p:txBody>
          <a:bodyPr>
            <a:noAutofit/>
          </a:bodyPr>
          <a:lstStyle/>
          <a:p>
            <a:pPr algn="l"/>
            <a:r>
              <a:rPr lang="fr-FR" sz="2800" dirty="0" smtClean="0"/>
              <a:t>Introduction</a:t>
            </a:r>
          </a:p>
          <a:p>
            <a:pPr algn="l"/>
            <a:r>
              <a:rPr lang="fr-FR" sz="2800" dirty="0" smtClean="0"/>
              <a:t>Derniers </a:t>
            </a:r>
            <a:r>
              <a:rPr lang="fr-FR" sz="2800" dirty="0"/>
              <a:t>développements en matière de diffusion des données </a:t>
            </a:r>
            <a:r>
              <a:rPr lang="fr-FR" sz="2800" dirty="0" smtClean="0"/>
              <a:t>statistiques</a:t>
            </a:r>
          </a:p>
          <a:p>
            <a:pPr algn="l"/>
            <a:r>
              <a:rPr lang="fr-FR" sz="2800" dirty="0" smtClean="0"/>
              <a:t>Politique de prise en compte des besoins </a:t>
            </a:r>
            <a:r>
              <a:rPr lang="fr-FR" sz="2800" dirty="0"/>
              <a:t>des utilisateurs de statistiques instantanées </a:t>
            </a:r>
            <a:endParaRPr lang="fr-FR" sz="2800" dirty="0" smtClean="0"/>
          </a:p>
          <a:p>
            <a:pPr algn="l"/>
            <a:r>
              <a:rPr lang="fr-FR" sz="2800" dirty="0" smtClean="0"/>
              <a:t>La haute périodicité</a:t>
            </a:r>
          </a:p>
          <a:p>
            <a:pPr algn="l"/>
            <a:r>
              <a:rPr lang="fr-FR" sz="2800" dirty="0" smtClean="0"/>
              <a:t>La </a:t>
            </a:r>
            <a:r>
              <a:rPr lang="fr-FR" sz="2800" dirty="0"/>
              <a:t>prise en charge des appareils mobiles, les réseaux sociaux et les données  sur les citoyens.</a:t>
            </a:r>
          </a:p>
          <a:p>
            <a:endParaRPr lang="fr-F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457200"/>
            <a:ext cx="8686800" cy="1171600"/>
          </a:xfrm>
        </p:spPr>
        <p:txBody>
          <a:bodyPr>
            <a:noAutofit/>
          </a:bodyPr>
          <a:lstStyle/>
          <a:p>
            <a:pPr algn="ctr"/>
            <a:r>
              <a:rPr lang="fr-FR" sz="2400" b="1" dirty="0" smtClean="0">
                <a:solidFill>
                  <a:srgbClr val="0070C0"/>
                </a:solidFill>
              </a:rPr>
              <a:t>11. </a:t>
            </a:r>
            <a:r>
              <a:rPr lang="fr-FR" sz="2400" b="1" dirty="0" smtClean="0">
                <a:solidFill>
                  <a:srgbClr val="0070C0"/>
                </a:solidFill>
              </a:rPr>
              <a:t>La prise en charge des appareils mobiles, les réseaux sociaux et les données  sur les citoyens</a:t>
            </a:r>
            <a:endParaRPr lang="fr-FR" sz="2400" b="1" dirty="0">
              <a:solidFill>
                <a:srgbClr val="0070C0"/>
              </a:solidFill>
            </a:endParaRPr>
          </a:p>
        </p:txBody>
      </p:sp>
      <p:sp>
        <p:nvSpPr>
          <p:cNvPr id="3" name="ZoneTexte 2"/>
          <p:cNvSpPr txBox="1"/>
          <p:nvPr/>
        </p:nvSpPr>
        <p:spPr>
          <a:xfrm>
            <a:off x="683568" y="2001029"/>
            <a:ext cx="7920880" cy="4524315"/>
          </a:xfrm>
          <a:prstGeom prst="rect">
            <a:avLst/>
          </a:prstGeom>
          <a:noFill/>
        </p:spPr>
        <p:txBody>
          <a:bodyPr wrap="square" rtlCol="0">
            <a:spAutoFit/>
          </a:bodyPr>
          <a:lstStyle/>
          <a:p>
            <a:pPr>
              <a:lnSpc>
                <a:spcPct val="150000"/>
              </a:lnSpc>
            </a:pPr>
            <a:r>
              <a:rPr lang="fr-FR" sz="2400" dirty="0" smtClean="0"/>
              <a:t>Afin </a:t>
            </a:r>
            <a:r>
              <a:rPr lang="fr-FR" sz="2400" dirty="0"/>
              <a:t>de permettre la réception des données par téléphone, nous avions revu entièrement les images dans leur format.</a:t>
            </a:r>
          </a:p>
          <a:p>
            <a:pPr>
              <a:lnSpc>
                <a:spcPct val="150000"/>
              </a:lnSpc>
            </a:pPr>
            <a:r>
              <a:rPr lang="fr-FR" sz="2400" dirty="0" smtClean="0"/>
              <a:t>Après </a:t>
            </a:r>
            <a:r>
              <a:rPr lang="fr-FR" sz="2400" dirty="0"/>
              <a:t>la première évaluation qui a suivi le lancement officiel du nouveau site, il nous a été conseillé (les Utilisateurs) de créer une page </a:t>
            </a:r>
            <a:r>
              <a:rPr lang="fr-FR" sz="2400" dirty="0" err="1"/>
              <a:t>Facebook</a:t>
            </a:r>
            <a:r>
              <a:rPr lang="fr-FR" sz="2400" dirty="0"/>
              <a:t> pour étendre sa visibilité et ceci a contribué à l’augmentation du notre de visiteur sur notre </a:t>
            </a:r>
            <a:r>
              <a:rPr lang="fr-FR" sz="2400" dirty="0" smtClean="0"/>
              <a:t>site (www.facebook.com/ins-benin.htm).</a:t>
            </a:r>
            <a:endParaRPr lang="fr-FR" sz="2400" dirty="0"/>
          </a:p>
          <a:p>
            <a:pPr>
              <a:lnSpc>
                <a:spcPct val="150000"/>
              </a:lnSpc>
            </a:pPr>
            <a:endParaRPr lang="fr-F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457200"/>
            <a:ext cx="8686800" cy="3763888"/>
          </a:xfrm>
        </p:spPr>
        <p:txBody>
          <a:bodyPr>
            <a:normAutofit/>
          </a:bodyPr>
          <a:lstStyle/>
          <a:p>
            <a:pPr algn="ctr">
              <a:lnSpc>
                <a:spcPct val="200000"/>
              </a:lnSpc>
            </a:pPr>
            <a:r>
              <a:rPr lang="fr-FR" sz="4800" dirty="0" smtClean="0">
                <a:solidFill>
                  <a:srgbClr val="FF0000"/>
                </a:solidFill>
              </a:rPr>
              <a:t>MERCI DE VOTRE AIMABLE ATTENTION</a:t>
            </a:r>
            <a:endParaRPr lang="fr-FR" sz="4800" dirty="0">
              <a:solidFill>
                <a:srgbClr val="FF0000"/>
              </a:solidFill>
            </a:endParaRPr>
          </a:p>
        </p:txBody>
      </p:sp>
      <p:sp>
        <p:nvSpPr>
          <p:cNvPr id="3" name="ZoneTexte 2"/>
          <p:cNvSpPr txBox="1"/>
          <p:nvPr/>
        </p:nvSpPr>
        <p:spPr>
          <a:xfrm>
            <a:off x="3131840" y="5157192"/>
            <a:ext cx="5400600" cy="1384995"/>
          </a:xfrm>
          <a:prstGeom prst="rect">
            <a:avLst/>
          </a:prstGeom>
          <a:noFill/>
        </p:spPr>
        <p:txBody>
          <a:bodyPr wrap="square" rtlCol="0">
            <a:spAutoFit/>
          </a:bodyPr>
          <a:lstStyle/>
          <a:p>
            <a:r>
              <a:rPr lang="fr-FR" sz="2800" b="1" dirty="0" smtClean="0"/>
              <a:t>Niamey, le 14 mai 2014.</a:t>
            </a:r>
          </a:p>
          <a:p>
            <a:r>
              <a:rPr lang="fr-FR" sz="2800" b="1" dirty="0" smtClean="0"/>
              <a:t>Eudes </a:t>
            </a:r>
            <a:r>
              <a:rPr lang="fr-FR" sz="2800" b="1" dirty="0" err="1" smtClean="0"/>
              <a:t>Ildevert</a:t>
            </a:r>
            <a:r>
              <a:rPr lang="fr-FR" sz="2800" b="1" dirty="0" smtClean="0"/>
              <a:t> CHOGNIKA</a:t>
            </a:r>
          </a:p>
          <a:p>
            <a:r>
              <a:rPr lang="fr-FR" sz="2800" b="1" dirty="0" smtClean="0"/>
              <a:t>Administrateur Réseau à l’INSAE</a:t>
            </a:r>
            <a:endParaRPr lang="fr-FR"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solidFill>
                  <a:srgbClr val="0070C0"/>
                </a:solidFill>
              </a:rPr>
              <a:t>Introduction</a:t>
            </a:r>
          </a:p>
        </p:txBody>
      </p:sp>
      <p:sp>
        <p:nvSpPr>
          <p:cNvPr id="3" name="ZoneTexte 2"/>
          <p:cNvSpPr txBox="1"/>
          <p:nvPr/>
        </p:nvSpPr>
        <p:spPr>
          <a:xfrm>
            <a:off x="467544" y="1881406"/>
            <a:ext cx="8496944" cy="2123658"/>
          </a:xfrm>
          <a:prstGeom prst="rect">
            <a:avLst/>
          </a:prstGeom>
          <a:noFill/>
        </p:spPr>
        <p:txBody>
          <a:bodyPr wrap="square" rtlCol="0">
            <a:spAutoFit/>
          </a:bodyPr>
          <a:lstStyle/>
          <a:p>
            <a:pPr>
              <a:lnSpc>
                <a:spcPct val="150000"/>
              </a:lnSpc>
            </a:pPr>
            <a:r>
              <a:rPr lang="fr-FR" sz="2400" dirty="0" smtClean="0"/>
              <a:t>Partant de </a:t>
            </a:r>
            <a:r>
              <a:rPr lang="fr-FR" sz="2400" dirty="0"/>
              <a:t>l’expérience de l’INSAE (INS-Bénin), ces préoccupations nous ont conduits à une refonte de notre site web qui est à l’adresse www.insae-bj.org.</a:t>
            </a:r>
          </a:p>
          <a:p>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solidFill>
                  <a:srgbClr val="0070C0"/>
                </a:solidFill>
              </a:rPr>
              <a:t>Introduction (Suite)</a:t>
            </a:r>
            <a:endParaRPr lang="fr-FR" sz="2400" b="1" dirty="0">
              <a:solidFill>
                <a:srgbClr val="0070C0"/>
              </a:solidFill>
            </a:endParaRPr>
          </a:p>
        </p:txBody>
      </p:sp>
      <p:sp>
        <p:nvSpPr>
          <p:cNvPr id="3" name="ZoneTexte 2"/>
          <p:cNvSpPr txBox="1"/>
          <p:nvPr/>
        </p:nvSpPr>
        <p:spPr>
          <a:xfrm>
            <a:off x="611560" y="1556792"/>
            <a:ext cx="8208912" cy="3970318"/>
          </a:xfrm>
          <a:prstGeom prst="rect">
            <a:avLst/>
          </a:prstGeom>
          <a:noFill/>
        </p:spPr>
        <p:txBody>
          <a:bodyPr wrap="square" rtlCol="0">
            <a:spAutoFit/>
          </a:bodyPr>
          <a:lstStyle/>
          <a:p>
            <a:pPr>
              <a:lnSpc>
                <a:spcPct val="150000"/>
              </a:lnSpc>
            </a:pPr>
            <a:r>
              <a:rPr lang="fr-FR" sz="2400" dirty="0" smtClean="0"/>
              <a:t>Avant de nous engager dans un processus de refonte ou dans toute autre action liée à la structure de nos présences Web, il a fallu nous assurer de réellement comprendre les besoins de nos utilisateurs et de valider les décisions stratégiques souhaitées grâce à des interviews, des sondages ou des tests utilisateurs.</a:t>
            </a:r>
          </a:p>
          <a:p>
            <a:pPr>
              <a:lnSpc>
                <a:spcPct val="150000"/>
              </a:lnSpc>
            </a:pP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solidFill>
                  <a:srgbClr val="0070C0"/>
                </a:solidFill>
              </a:rPr>
              <a:t>Introduction (Fin)</a:t>
            </a:r>
            <a:endParaRPr lang="fr-FR" sz="2400" b="1" dirty="0">
              <a:solidFill>
                <a:srgbClr val="0070C0"/>
              </a:solidFill>
            </a:endParaRPr>
          </a:p>
        </p:txBody>
      </p:sp>
      <p:sp>
        <p:nvSpPr>
          <p:cNvPr id="3" name="ZoneTexte 2"/>
          <p:cNvSpPr txBox="1"/>
          <p:nvPr/>
        </p:nvSpPr>
        <p:spPr>
          <a:xfrm>
            <a:off x="467544" y="1628800"/>
            <a:ext cx="8136904" cy="2862322"/>
          </a:xfrm>
          <a:prstGeom prst="rect">
            <a:avLst/>
          </a:prstGeom>
          <a:noFill/>
        </p:spPr>
        <p:txBody>
          <a:bodyPr wrap="square" rtlCol="0">
            <a:spAutoFit/>
          </a:bodyPr>
          <a:lstStyle/>
          <a:p>
            <a:pPr>
              <a:lnSpc>
                <a:spcPct val="150000"/>
              </a:lnSpc>
            </a:pPr>
            <a:r>
              <a:rPr lang="fr-FR" sz="2400" dirty="0"/>
              <a:t>A l’INSAE, ceci a été fait à notre Centre de Documentation et de ces résultats, nous </a:t>
            </a:r>
            <a:r>
              <a:rPr lang="fr-FR" sz="2400" dirty="0" smtClean="0"/>
              <a:t>avons </a:t>
            </a:r>
            <a:r>
              <a:rPr lang="fr-FR" sz="2400" dirty="0"/>
              <a:t>pris la décision de refondre notre </a:t>
            </a:r>
            <a:r>
              <a:rPr lang="fr-FR" sz="2400" dirty="0" smtClean="0"/>
              <a:t>site web </a:t>
            </a:r>
            <a:r>
              <a:rPr lang="fr-FR" sz="2400" dirty="0"/>
              <a:t>en prenant en compte, les besoins réellement collectés à travers ce sondage.</a:t>
            </a:r>
          </a:p>
          <a:p>
            <a:pPr>
              <a:lnSpc>
                <a:spcPct val="150000"/>
              </a:lnSpc>
            </a:pP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60648"/>
            <a:ext cx="8686800" cy="1037800"/>
          </a:xfrm>
        </p:spPr>
        <p:txBody>
          <a:bodyPr>
            <a:noAutofit/>
          </a:bodyPr>
          <a:lstStyle/>
          <a:p>
            <a:pPr algn="ctr"/>
            <a:r>
              <a:rPr lang="fr-FR" sz="2400" b="1" dirty="0" smtClean="0">
                <a:solidFill>
                  <a:srgbClr val="0070C0"/>
                </a:solidFill>
              </a:rPr>
              <a:t>1. Derniers développements en matière de diffusion des données statistiques</a:t>
            </a:r>
            <a:r>
              <a:rPr lang="fr-FR" sz="2400" dirty="0" smtClean="0"/>
              <a:t/>
            </a:r>
            <a:br>
              <a:rPr lang="fr-FR" sz="2400" dirty="0" smtClean="0"/>
            </a:br>
            <a:endParaRPr lang="fr-FR" sz="2400" dirty="0"/>
          </a:p>
        </p:txBody>
      </p:sp>
      <p:sp>
        <p:nvSpPr>
          <p:cNvPr id="4" name="ZoneTexte 3"/>
          <p:cNvSpPr txBox="1"/>
          <p:nvPr/>
        </p:nvSpPr>
        <p:spPr>
          <a:xfrm>
            <a:off x="611560" y="1412776"/>
            <a:ext cx="8136904" cy="369332"/>
          </a:xfrm>
          <a:prstGeom prst="rect">
            <a:avLst/>
          </a:prstGeom>
          <a:noFill/>
        </p:spPr>
        <p:txBody>
          <a:bodyPr wrap="square" rtlCol="0">
            <a:spAutoFit/>
          </a:bodyPr>
          <a:lstStyle/>
          <a:p>
            <a:endParaRPr lang="fr-FR" dirty="0"/>
          </a:p>
        </p:txBody>
      </p:sp>
      <p:sp>
        <p:nvSpPr>
          <p:cNvPr id="1025" name="Rectangle 1"/>
          <p:cNvSpPr>
            <a:spLocks noChangeArrowheads="1"/>
          </p:cNvSpPr>
          <p:nvPr/>
        </p:nvSpPr>
        <p:spPr bwMode="auto">
          <a:xfrm>
            <a:off x="683568" y="1127502"/>
            <a:ext cx="770485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Prenant en compte les résultats de notre collecte des informations auprès</a:t>
            </a:r>
            <a:r>
              <a:rPr kumimoji="0" lang="fr-FR" sz="2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utilisateurs, </a:t>
            </a:r>
            <a:r>
              <a:rPr lang="fr-FR" sz="2400" dirty="0" smtClean="0">
                <a:latin typeface="Calibri" pitchFamily="34" charset="0"/>
                <a:ea typeface="Times New Roman" pitchFamily="18" charset="0"/>
                <a:cs typeface="Times New Roman" pitchFamily="18" charset="0"/>
              </a:rPr>
              <a:t>notre dernière version (la 3</a:t>
            </a:r>
            <a:r>
              <a:rPr lang="fr-FR" sz="2400" baseline="30000" dirty="0" smtClean="0">
                <a:latin typeface="Calibri" pitchFamily="34" charset="0"/>
                <a:ea typeface="Times New Roman" pitchFamily="18" charset="0"/>
                <a:cs typeface="Times New Roman" pitchFamily="18" charset="0"/>
              </a:rPr>
              <a:t>ème</a:t>
            </a:r>
            <a:r>
              <a:rPr lang="fr-FR" sz="2400" dirty="0" smtClean="0">
                <a:latin typeface="Calibri" pitchFamily="34" charset="0"/>
                <a:ea typeface="Times New Roman" pitchFamily="18" charset="0"/>
                <a:cs typeface="Times New Roman" pitchFamily="18" charset="0"/>
              </a:rPr>
              <a:t> avec le CMS </a:t>
            </a:r>
            <a:r>
              <a:rPr lang="fr-FR" sz="2400" dirty="0" err="1" smtClean="0">
                <a:latin typeface="Calibri" pitchFamily="34" charset="0"/>
                <a:ea typeface="Times New Roman" pitchFamily="18" charset="0"/>
                <a:cs typeface="Times New Roman" pitchFamily="18" charset="0"/>
              </a:rPr>
              <a:t>Contao</a:t>
            </a:r>
            <a:r>
              <a:rPr lang="fr-FR" sz="2400" dirty="0" smtClean="0">
                <a:latin typeface="Calibri" pitchFamily="34" charset="0"/>
                <a:ea typeface="Times New Roman" pitchFamily="18" charset="0"/>
                <a:cs typeface="Times New Roman" pitchFamily="18" charset="0"/>
              </a:rPr>
              <a:t> après celle de </a:t>
            </a:r>
            <a:r>
              <a:rPr lang="fr-FR" sz="2400" dirty="0" err="1" smtClean="0">
                <a:latin typeface="Calibri" pitchFamily="34" charset="0"/>
                <a:ea typeface="Times New Roman" pitchFamily="18" charset="0"/>
                <a:cs typeface="Times New Roman" pitchFamily="18" charset="0"/>
              </a:rPr>
              <a:t>Afristat</a:t>
            </a:r>
            <a:r>
              <a:rPr lang="fr-FR" sz="2400" dirty="0" smtClean="0">
                <a:latin typeface="Calibri" pitchFamily="34" charset="0"/>
                <a:ea typeface="Times New Roman" pitchFamily="18" charset="0"/>
                <a:cs typeface="Times New Roman" pitchFamily="18" charset="0"/>
              </a:rPr>
              <a:t> réalisé par FrontPage en 2014 et celle repris par nous-mêmes en 2008 par SPIP), le</a:t>
            </a: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nouveau site a été lancé le 17 novembre 2013 par notre Directeur Général en présence des cadres de l’INSAE, des membres du Conseil National de la Statistique, des Partenaires Techniques et des Journalistes pour relayer loin ce nouveau site.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Page </a:t>
            </a:r>
            <a:r>
              <a:rPr lang="fr-FR" dirty="0" err="1" smtClean="0"/>
              <a:t>acceuil</a:t>
            </a:r>
            <a:r>
              <a:rPr lang="fr-FR" dirty="0" smtClean="0"/>
              <a:t> du site web de l’</a:t>
            </a:r>
            <a:r>
              <a:rPr lang="fr-FR" dirty="0" err="1" smtClean="0"/>
              <a:t>insae</a:t>
            </a:r>
            <a:endParaRPr lang="fr-FR" dirty="0"/>
          </a:p>
        </p:txBody>
      </p:sp>
      <p:pic>
        <p:nvPicPr>
          <p:cNvPr id="4" name="Espace réservé du contenu 3" descr="Page accueil site insae.jpg"/>
          <p:cNvPicPr>
            <a:picLocks noGrp="1" noChangeAspect="1"/>
          </p:cNvPicPr>
          <p:nvPr>
            <p:ph idx="1"/>
          </p:nvPr>
        </p:nvPicPr>
        <p:blipFill>
          <a:blip r:embed="rId2" cstate="print"/>
          <a:stretch>
            <a:fillRect/>
          </a:stretch>
        </p:blipFill>
        <p:spPr>
          <a:xfrm>
            <a:off x="683568" y="1196752"/>
            <a:ext cx="7949872" cy="554604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400" b="1" dirty="0" smtClean="0">
                <a:solidFill>
                  <a:srgbClr val="0070C0"/>
                </a:solidFill>
              </a:rPr>
              <a:t>1. Derniers développements en matière de diffusion des données statistiques (suite)</a:t>
            </a:r>
            <a:endParaRPr lang="fr-FR" sz="2400" b="1" dirty="0">
              <a:solidFill>
                <a:srgbClr val="0070C0"/>
              </a:solidFill>
            </a:endParaRPr>
          </a:p>
        </p:txBody>
      </p:sp>
      <p:sp>
        <p:nvSpPr>
          <p:cNvPr id="3" name="ZoneTexte 2"/>
          <p:cNvSpPr txBox="1"/>
          <p:nvPr/>
        </p:nvSpPr>
        <p:spPr>
          <a:xfrm>
            <a:off x="467544" y="1453594"/>
            <a:ext cx="828092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ce site, nous avions installé une petite application appelée le </a:t>
            </a:r>
            <a:r>
              <a:rPr kumimoji="0" lang="fr-F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Piwik</a:t>
            </a: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qui permet de tout savoir sur la visite de notre site. Je puis dire que c’est un succès dont je partagerai les résultats avec vous en me basant sur le rapport de la semaine du 5 au 11 mai 2014.</a:t>
            </a:r>
            <a:endParaRPr lang="fr-FR" sz="2400" dirty="0" smtClean="0">
              <a:latin typeface="Calibri" pitchFamily="34" charset="0"/>
              <a:ea typeface="Times New Roman" pitchFamily="18" charset="0"/>
              <a:cs typeface="Times New Roman" pitchFamily="18" charset="0"/>
            </a:endParaRPr>
          </a:p>
          <a:p>
            <a:pPr algn="just" fontAlgn="base">
              <a:lnSpc>
                <a:spcPct val="150000"/>
              </a:lnSpc>
              <a:spcBef>
                <a:spcPct val="0"/>
              </a:spcBef>
              <a:spcAft>
                <a:spcPct val="0"/>
              </a:spcAft>
            </a:pPr>
            <a:r>
              <a:rPr lang="fr-FR" sz="2400" dirty="0" smtClean="0">
                <a:latin typeface="Calibri" pitchFamily="34" charset="0"/>
                <a:ea typeface="Times New Roman" pitchFamily="18" charset="0"/>
                <a:cs typeface="Times New Roman" pitchFamily="18" charset="0"/>
              </a:rPr>
              <a:t>Ceci </a:t>
            </a:r>
            <a:r>
              <a:rPr lang="fr-FR" sz="2400" dirty="0">
                <a:latin typeface="Calibri" pitchFamily="34" charset="0"/>
                <a:ea typeface="Times New Roman" pitchFamily="18" charset="0"/>
                <a:cs typeface="Times New Roman" pitchFamily="18" charset="0"/>
              </a:rPr>
              <a:t>nous a conduit à la recherche de réponse à plusieurs questions à savoir </a:t>
            </a:r>
            <a:r>
              <a:rPr lang="fr-FR" sz="2400" dirty="0" smtClean="0">
                <a:latin typeface="Calibri" pitchFamily="34" charset="0"/>
                <a:ea typeface="Times New Roman" pitchFamily="18" charset="0"/>
                <a:cs typeface="Times New Roman" pitchFamily="18" charset="0"/>
              </a:rPr>
              <a:t>:</a:t>
            </a:r>
          </a:p>
          <a:p>
            <a:pPr algn="just" fontAlgn="base">
              <a:lnSpc>
                <a:spcPct val="150000"/>
              </a:lnSpc>
              <a:spcBef>
                <a:spcPct val="0"/>
              </a:spcBef>
              <a:spcAft>
                <a:spcPct val="0"/>
              </a:spcAft>
            </a:pPr>
            <a:r>
              <a:rPr lang="fr-FR" sz="2400" dirty="0" smtClean="0">
                <a:latin typeface="Calibri" pitchFamily="34" charset="0"/>
                <a:ea typeface="Times New Roman" pitchFamily="18" charset="0"/>
                <a:cs typeface="Times New Roman" pitchFamily="18" charset="0"/>
              </a:rPr>
              <a:t>Quels </a:t>
            </a:r>
            <a:r>
              <a:rPr lang="fr-FR" sz="2400" dirty="0">
                <a:latin typeface="Calibri" pitchFamily="34" charset="0"/>
                <a:ea typeface="Times New Roman" pitchFamily="18" charset="0"/>
                <a:cs typeface="Times New Roman" pitchFamily="18" charset="0"/>
              </a:rPr>
              <a:t>sont les contenus dont vos utilisateurs ont réellement besoin ? </a:t>
            </a:r>
            <a:endParaRPr lang="fr-FR" sz="2400" dirty="0" smtClean="0">
              <a:latin typeface="Calibri" pitchFamily="34"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400" b="1" dirty="0" smtClean="0">
                <a:solidFill>
                  <a:srgbClr val="0070C0"/>
                </a:solidFill>
              </a:rPr>
              <a:t>1. Derniers développements en matière de diffusion des données statistiques (suite et fin)</a:t>
            </a:r>
            <a:endParaRPr lang="fr-FR" sz="2400" dirty="0"/>
          </a:p>
        </p:txBody>
      </p:sp>
      <p:sp>
        <p:nvSpPr>
          <p:cNvPr id="3" name="ZoneTexte 2"/>
          <p:cNvSpPr txBox="1"/>
          <p:nvPr/>
        </p:nvSpPr>
        <p:spPr>
          <a:xfrm>
            <a:off x="539552" y="1556792"/>
            <a:ext cx="7920880" cy="3348609"/>
          </a:xfrm>
          <a:prstGeom prst="rect">
            <a:avLst/>
          </a:prstGeom>
          <a:noFill/>
        </p:spPr>
        <p:txBody>
          <a:bodyPr wrap="square" rtlCol="0">
            <a:spAutoFit/>
          </a:bodyPr>
          <a:lstStyle/>
          <a:p>
            <a:pPr>
              <a:lnSpc>
                <a:spcPct val="150000"/>
              </a:lnSpc>
            </a:pPr>
            <a:r>
              <a:rPr lang="fr-FR" sz="2400" dirty="0" smtClean="0">
                <a:latin typeface="Calibri" pitchFamily="34" charset="0"/>
                <a:ea typeface="Times New Roman" pitchFamily="18" charset="0"/>
                <a:cs typeface="Times New Roman" pitchFamily="18" charset="0"/>
              </a:rPr>
              <a:t>Quelles sont leurs attentes vis-à-vis de vos présences en ligne ? </a:t>
            </a:r>
            <a:br>
              <a:rPr lang="fr-FR" sz="2400" dirty="0" smtClean="0">
                <a:latin typeface="Calibri" pitchFamily="34" charset="0"/>
                <a:ea typeface="Times New Roman" pitchFamily="18" charset="0"/>
                <a:cs typeface="Times New Roman" pitchFamily="18" charset="0"/>
              </a:rPr>
            </a:br>
            <a:r>
              <a:rPr lang="fr-FR" sz="2400" dirty="0" smtClean="0">
                <a:latin typeface="Calibri" pitchFamily="34" charset="0"/>
                <a:ea typeface="Times New Roman" pitchFamily="18" charset="0"/>
                <a:cs typeface="Times New Roman" pitchFamily="18" charset="0"/>
              </a:rPr>
              <a:t>Ces multiples questions trouvent leurs réponses dans les Rapports hebdomadaires que nous recevons tous les lundis par le logiciel </a:t>
            </a:r>
            <a:r>
              <a:rPr lang="fr-FR" sz="2400" dirty="0" err="1" smtClean="0">
                <a:latin typeface="Calibri" pitchFamily="34" charset="0"/>
                <a:ea typeface="Times New Roman" pitchFamily="18" charset="0"/>
                <a:cs typeface="Times New Roman" pitchFamily="18" charset="0"/>
              </a:rPr>
              <a:t>Piwik</a:t>
            </a:r>
            <a:r>
              <a:rPr lang="fr-FR" sz="2400" dirty="0" smtClean="0">
                <a:latin typeface="Calibri" pitchFamily="34" charset="0"/>
                <a:ea typeface="Times New Roman" pitchFamily="18" charset="0"/>
                <a:cs typeface="Times New Roman" pitchFamily="18" charset="0"/>
              </a:rPr>
              <a:t>.</a:t>
            </a:r>
          </a:p>
          <a:p>
            <a:pPr>
              <a:lnSpc>
                <a:spcPct val="150000"/>
              </a:lnSpc>
            </a:pPr>
            <a:endParaRPr lang="fr-FR"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298</TotalTime>
  <Words>818</Words>
  <Application>Microsoft Office PowerPoint</Application>
  <PresentationFormat>Affichage à l'écran (4:3)</PresentationFormat>
  <Paragraphs>48</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Promenade</vt:lpstr>
      <vt:lpstr>Nouvelles exigences et besoins des utilisateurs</vt:lpstr>
      <vt:lpstr>Progression</vt:lpstr>
      <vt:lpstr>Introduction</vt:lpstr>
      <vt:lpstr>Introduction (Suite)</vt:lpstr>
      <vt:lpstr>Introduction (Fin)</vt:lpstr>
      <vt:lpstr>1. Derniers développements en matière de diffusion des données statistiques </vt:lpstr>
      <vt:lpstr>Page acceuil du site web de l’insae</vt:lpstr>
      <vt:lpstr>1. Derniers développements en matière de diffusion des données statistiques (suite)</vt:lpstr>
      <vt:lpstr>1. Derniers développements en matière de diffusion des données statistiques (suite et fin)</vt:lpstr>
      <vt:lpstr>2. Statistiques et audience de sites Piwik  (ex PhpMyVisites) </vt:lpstr>
      <vt:lpstr>2. Statistiques et audience de sites Piwik (Suite)</vt:lpstr>
      <vt:lpstr>3. TABLEAU DE BORD SITE WEB DE L’INSAE DU 5 AU 11 MAI 2014</vt:lpstr>
      <vt:lpstr>4. QUE VIENNENT FAIRE LES UTILISATEURS</vt:lpstr>
      <vt:lpstr>5. QUE FONT LES UTILISATEURS CHAQUE JOUR (CAS DU rapport du 5 AU 11 MAI 2014)</vt:lpstr>
      <vt:lpstr>6. PROVENANCE DES UTILISATEURS</vt:lpstr>
      <vt:lpstr>7. PROVENANCE PAR PAYS DES UTILISATEURS</vt:lpstr>
      <vt:lpstr>8. QU’EST-CE QUI INTERESSE LES UTILISATEURS</vt:lpstr>
      <vt:lpstr>9. Politique de prise en compte des besoins des utilisateurs de statistiques instantanées  </vt:lpstr>
      <vt:lpstr>10. Politique de prise en compte des besoins des utilisateurs de statistiques instantanées (suite)</vt:lpstr>
      <vt:lpstr>11. La prise en charge des appareils mobiles, les réseaux sociaux et les données  sur les citoyens</vt:lpstr>
      <vt:lpstr>MERCI DE VOTRE AIMABLE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TABLEAU DE BORD DE NOTRE SITE DU 5 AU 11 MAI 2014</dc:title>
  <dc:creator>Eudes Ildevert CHOGNIKA</dc:creator>
  <cp:lastModifiedBy>Eudes Ildevert CHOGNIKA</cp:lastModifiedBy>
  <cp:revision>24</cp:revision>
  <dcterms:created xsi:type="dcterms:W3CDTF">2014-05-13T20:12:22Z</dcterms:created>
  <dcterms:modified xsi:type="dcterms:W3CDTF">2014-05-14T09:07:06Z</dcterms:modified>
</cp:coreProperties>
</file>